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9" r:id="rId12"/>
    <p:sldId id="272" r:id="rId13"/>
    <p:sldId id="275" r:id="rId14"/>
    <p:sldId id="288" r:id="rId15"/>
  </p:sldIdLst>
  <p:sldSz cx="9144000" cy="5143500" type="screen16x9"/>
  <p:notesSz cx="6858000" cy="9144000"/>
  <p:embeddedFontLst>
    <p:embeddedFont>
      <p:font typeface="League Spartan" panose="020B0604020202020204" charset="0"/>
      <p:regular r:id="rId17"/>
    </p:embeddedFont>
    <p:embeddedFont>
      <p:font typeface="Montserrat" panose="00000500000000000000" pitchFamily="2" charset="0"/>
      <p:regular r:id="rId18"/>
      <p:bold r:id="rId19"/>
      <p:italic r:id="rId20"/>
      <p:boldItalic r:id="rId21"/>
    </p:embeddedFont>
    <p:embeddedFont>
      <p:font typeface="Montserrat ExtraBold" panose="00000900000000000000" pitchFamily="2" charset="0"/>
      <p:bold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FD28EEC-AEFC-41E1-A8D4-95BB788C8570}">
  <a:tblStyle styleId="{EFD28EEC-AEFC-41E1-A8D4-95BB788C857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7f9262ee2f_0_26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7f9262ee2f_0_26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6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8" r:id="rId14"/>
    <p:sldLayoutId id="2147483670" r:id="rId15"/>
    <p:sldLayoutId id="2147483680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12" Type="http://schemas.microsoft.com/office/2007/relationships/hdphoto" Target="../media/hdphoto2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753306" y="2514322"/>
            <a:ext cx="5637388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PROYECTO “Agente AI contable”</a:t>
            </a:r>
            <a:br>
              <a:rPr lang="es-MX" dirty="0">
                <a:solidFill>
                  <a:schemeClr val="bg1"/>
                </a:solidFill>
              </a:rPr>
            </a:br>
            <a:r>
              <a:rPr lang="es-MX" sz="1800" dirty="0">
                <a:solidFill>
                  <a:schemeClr val="bg1"/>
                </a:solidFill>
              </a:rPr>
              <a:t>PRESENTACIÓN FINAL CAPSTONE</a:t>
            </a:r>
            <a:endParaRPr dirty="0"/>
          </a:p>
        </p:txBody>
      </p:sp>
      <p:cxnSp>
        <p:nvCxnSpPr>
          <p:cNvPr id="165" name="Google Shape;165;p38"/>
          <p:cNvCxnSpPr/>
          <p:nvPr/>
        </p:nvCxnSpPr>
        <p:spPr>
          <a:xfrm>
            <a:off x="3093856" y="323424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6146" name="Picture 2" descr="DUOC UC – Eximius Producciones – Activaciones – BTL – Stand – Eventos">
            <a:extLst>
              <a:ext uri="{FF2B5EF4-FFF2-40B4-BE49-F238E27FC236}">
                <a16:creationId xmlns:a16="http://schemas.microsoft.com/office/drawing/2014/main" id="{DDF459C7-3D11-C272-8DBD-0D7E925BA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1" y="0"/>
            <a:ext cx="1879767" cy="68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1561170" y="106058"/>
            <a:ext cx="7327807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400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Tecnologías utilizadas</a:t>
            </a:r>
          </a:p>
        </p:txBody>
      </p:sp>
      <p:cxnSp>
        <p:nvCxnSpPr>
          <p:cNvPr id="275" name="Google Shape;275;p49"/>
          <p:cNvCxnSpPr/>
          <p:nvPr/>
        </p:nvCxnSpPr>
        <p:spPr>
          <a:xfrm>
            <a:off x="60724" y="39165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AA959006-F6C3-BB0E-05AA-C94BDB234633}"/>
              </a:ext>
            </a:extLst>
          </p:cNvPr>
          <p:cNvSpPr txBox="1"/>
          <p:nvPr/>
        </p:nvSpPr>
        <p:spPr>
          <a:xfrm>
            <a:off x="0" y="10605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tx2"/>
                </a:solidFill>
              </a:rPr>
              <a:t>PROYECTO “Agente AI contable”</a:t>
            </a:r>
          </a:p>
        </p:txBody>
      </p:sp>
      <p:pic>
        <p:nvPicPr>
          <p:cNvPr id="9" name="Picture 6" descr="Java Communities Resources | Oracle University">
            <a:extLst>
              <a:ext uri="{FF2B5EF4-FFF2-40B4-BE49-F238E27FC236}">
                <a16:creationId xmlns:a16="http://schemas.microsoft.com/office/drawing/2014/main" id="{989A01ED-F1F3-ABBE-E250-ECC7B56CA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9" y="1085069"/>
            <a:ext cx="1768077" cy="2057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Playwright icon - Free Download PNG &amp; SVG | Streamline">
            <a:extLst>
              <a:ext uri="{FF2B5EF4-FFF2-40B4-BE49-F238E27FC236}">
                <a16:creationId xmlns:a16="http://schemas.microsoft.com/office/drawing/2014/main" id="{B8FEBB2A-8C43-4A81-9651-C86812524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19" y="3220875"/>
            <a:ext cx="1582009" cy="1582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Cursor AI Code Editor | Paul Stamatiou">
            <a:extLst>
              <a:ext uri="{FF2B5EF4-FFF2-40B4-BE49-F238E27FC236}">
                <a16:creationId xmlns:a16="http://schemas.microsoft.com/office/drawing/2014/main" id="{7DFEED53-EAD3-AE8E-CAB4-2BDC6CDB5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368" y="3142374"/>
            <a:ext cx="1735189" cy="1735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8" descr="Jira - Concentric AI">
            <a:extLst>
              <a:ext uri="{FF2B5EF4-FFF2-40B4-BE49-F238E27FC236}">
                <a16:creationId xmlns:a16="http://schemas.microsoft.com/office/drawing/2014/main" id="{661717C6-5FD5-0F21-F6F1-B60278D5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51032" y1="41548" x2="51032" y2="41548"/>
                        <a14:foregroundMark x1="57143" y1="49048" x2="57143" y2="49048"/>
                        <a14:foregroundMark x1="57143" y1="40476" x2="57143" y2="40476"/>
                        <a14:foregroundMark x1="61984" y1="49643" x2="61984" y2="49643"/>
                        <a14:foregroundMark x1="72460" y1="47500" x2="72460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71340"/>
            <a:ext cx="2357773" cy="1927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35180F8-DFB9-2846-BCA1-6567F1C46A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0569" y="3355922"/>
            <a:ext cx="1463911" cy="1308091"/>
          </a:xfrm>
          <a:prstGeom prst="rect">
            <a:avLst/>
          </a:prstGeom>
          <a:ln>
            <a:noFill/>
          </a:ln>
        </p:spPr>
      </p:pic>
      <p:pic>
        <p:nvPicPr>
          <p:cNvPr id="15" name="Picture 28" descr="Ubicaciones globales: Regiones y zonas | Google Cloud Documentation">
            <a:extLst>
              <a:ext uri="{FF2B5EF4-FFF2-40B4-BE49-F238E27FC236}">
                <a16:creationId xmlns:a16="http://schemas.microsoft.com/office/drawing/2014/main" id="{4A3577E8-0C20-DB50-5A59-FDF8A0D60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666" y="1316269"/>
            <a:ext cx="2054296" cy="1677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D Python Logo Symbol Transparent PNG | Citypng">
            <a:extLst>
              <a:ext uri="{FF2B5EF4-FFF2-40B4-BE49-F238E27FC236}">
                <a16:creationId xmlns:a16="http://schemas.microsoft.com/office/drawing/2014/main" id="{0AC38ECC-BE7D-9FE7-4841-7FD052AC5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5750" y1="15375" x2="56375" y2="33500"/>
                        <a14:foregroundMark x1="56375" y1="33500" x2="21125" y2="52375"/>
                        <a14:foregroundMark x1="21125" y1="52375" x2="21625" y2="60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774" y="1225488"/>
            <a:ext cx="1768078" cy="176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DUOC UC – Eximius Producciones – Activaciones – BTL – Stand – Eventos">
            <a:extLst>
              <a:ext uri="{FF2B5EF4-FFF2-40B4-BE49-F238E27FC236}">
                <a16:creationId xmlns:a16="http://schemas.microsoft.com/office/drawing/2014/main" id="{A1BA0791-866D-FAE2-B903-2D1E52F8C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233" y="0"/>
            <a:ext cx="1879767" cy="68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AAD511E-FEE2-26BD-FA6B-EF5FD2900E07}"/>
              </a:ext>
            </a:extLst>
          </p:cNvPr>
          <p:cNvSpPr txBox="1"/>
          <p:nvPr/>
        </p:nvSpPr>
        <p:spPr>
          <a:xfrm>
            <a:off x="583223" y="2880085"/>
            <a:ext cx="885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u="sng" dirty="0">
                <a:solidFill>
                  <a:schemeClr val="bg1"/>
                </a:solidFill>
              </a:rPr>
              <a:t>Java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817906A-5351-191C-7C72-499384AEE4BD}"/>
              </a:ext>
            </a:extLst>
          </p:cNvPr>
          <p:cNvSpPr txBox="1"/>
          <p:nvPr/>
        </p:nvSpPr>
        <p:spPr>
          <a:xfrm>
            <a:off x="2916312" y="2858624"/>
            <a:ext cx="885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u="sng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4F2880B-18ED-54F3-6E46-9C5062FBB26D}"/>
              </a:ext>
            </a:extLst>
          </p:cNvPr>
          <p:cNvSpPr txBox="1"/>
          <p:nvPr/>
        </p:nvSpPr>
        <p:spPr>
          <a:xfrm>
            <a:off x="858186" y="4723674"/>
            <a:ext cx="1056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u="sng" dirty="0">
                <a:solidFill>
                  <a:schemeClr val="bg1"/>
                </a:solidFill>
              </a:rPr>
              <a:t>Playwright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62601A9-9941-3F4A-4F24-7AE3AD56505E}"/>
              </a:ext>
            </a:extLst>
          </p:cNvPr>
          <p:cNvSpPr txBox="1"/>
          <p:nvPr/>
        </p:nvSpPr>
        <p:spPr>
          <a:xfrm>
            <a:off x="5617092" y="2792285"/>
            <a:ext cx="885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u="sng" dirty="0">
                <a:solidFill>
                  <a:schemeClr val="bg1"/>
                </a:solidFill>
              </a:rPr>
              <a:t>Jira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99ED6C4-AFD8-B51A-D717-CBF4242C6353}"/>
              </a:ext>
            </a:extLst>
          </p:cNvPr>
          <p:cNvSpPr txBox="1"/>
          <p:nvPr/>
        </p:nvSpPr>
        <p:spPr>
          <a:xfrm>
            <a:off x="4072129" y="4729665"/>
            <a:ext cx="885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u="sng" dirty="0">
                <a:solidFill>
                  <a:schemeClr val="bg1"/>
                </a:solidFill>
              </a:rPr>
              <a:t>Cursor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401F261-F219-DB3A-AA7E-1D0E3B11333A}"/>
              </a:ext>
            </a:extLst>
          </p:cNvPr>
          <p:cNvSpPr txBox="1"/>
          <p:nvPr/>
        </p:nvSpPr>
        <p:spPr>
          <a:xfrm>
            <a:off x="7641273" y="2791444"/>
            <a:ext cx="1289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u="sng" dirty="0">
                <a:solidFill>
                  <a:schemeClr val="bg1"/>
                </a:solidFill>
              </a:rPr>
              <a:t>Google cloud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92F6C81-7D8F-3B24-EB14-DFBBBC1B8131}"/>
              </a:ext>
            </a:extLst>
          </p:cNvPr>
          <p:cNvSpPr txBox="1"/>
          <p:nvPr/>
        </p:nvSpPr>
        <p:spPr>
          <a:xfrm>
            <a:off x="7400040" y="4682008"/>
            <a:ext cx="885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u="sng" dirty="0">
                <a:solidFill>
                  <a:schemeClr val="bg1"/>
                </a:solidFill>
              </a:rPr>
              <a:t>Open AI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1"/>
          <p:cNvSpPr txBox="1">
            <a:spLocks noGrp="1"/>
          </p:cNvSpPr>
          <p:nvPr>
            <p:ph type="title"/>
          </p:nvPr>
        </p:nvSpPr>
        <p:spPr>
          <a:xfrm>
            <a:off x="1466324" y="2022069"/>
            <a:ext cx="5655588" cy="1271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Demostración del proyecto</a:t>
            </a:r>
            <a:endParaRPr sz="3200" dirty="0"/>
          </a:p>
        </p:txBody>
      </p:sp>
      <p:cxnSp>
        <p:nvCxnSpPr>
          <p:cNvPr id="293" name="Google Shape;293;p51"/>
          <p:cNvCxnSpPr/>
          <p:nvPr/>
        </p:nvCxnSpPr>
        <p:spPr>
          <a:xfrm>
            <a:off x="186141" y="428890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ED3856E5-D424-E2CF-1638-1673268E03DB}"/>
              </a:ext>
            </a:extLst>
          </p:cNvPr>
          <p:cNvSpPr txBox="1"/>
          <p:nvPr/>
        </p:nvSpPr>
        <p:spPr>
          <a:xfrm>
            <a:off x="186141" y="15314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tx2"/>
                </a:solidFill>
              </a:rPr>
              <a:t>PROYECTO “Agente AI contable”</a:t>
            </a:r>
          </a:p>
        </p:txBody>
      </p:sp>
      <p:pic>
        <p:nvPicPr>
          <p:cNvPr id="7" name="Picture 2" descr="DUOC UC – Eximius Producciones – Activaciones – BTL – Stand – Eventos">
            <a:extLst>
              <a:ext uri="{FF2B5EF4-FFF2-40B4-BE49-F238E27FC236}">
                <a16:creationId xmlns:a16="http://schemas.microsoft.com/office/drawing/2014/main" id="{CC8C39A6-54FD-6D3A-F43A-3A5B77FEF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860" y="-34748"/>
            <a:ext cx="1879767" cy="68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54"/>
          <p:cNvSpPr txBox="1">
            <a:spLocks noGrp="1"/>
          </p:cNvSpPr>
          <p:nvPr>
            <p:ph type="title"/>
          </p:nvPr>
        </p:nvSpPr>
        <p:spPr>
          <a:xfrm>
            <a:off x="2061057" y="647397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-MX" dirty="0"/>
              <a:t>Resultados obtenidos</a:t>
            </a:r>
          </a:p>
        </p:txBody>
      </p:sp>
      <p:cxnSp>
        <p:nvCxnSpPr>
          <p:cNvPr id="1969" name="Google Shape;1969;p54"/>
          <p:cNvCxnSpPr/>
          <p:nvPr/>
        </p:nvCxnSpPr>
        <p:spPr>
          <a:xfrm>
            <a:off x="178707" y="406588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826A8E4A-78CD-77AE-9344-D72EB9D29A91}"/>
              </a:ext>
            </a:extLst>
          </p:cNvPr>
          <p:cNvSpPr txBox="1"/>
          <p:nvPr/>
        </p:nvSpPr>
        <p:spPr>
          <a:xfrm>
            <a:off x="115229" y="16578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tx2"/>
                </a:solidFill>
              </a:rPr>
              <a:t>PROYECTO “Agente AI contable”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523B504-CC49-9A4A-45B9-B4DE87A6E80E}"/>
              </a:ext>
            </a:extLst>
          </p:cNvPr>
          <p:cNvSpPr txBox="1"/>
          <p:nvPr/>
        </p:nvSpPr>
        <p:spPr>
          <a:xfrm>
            <a:off x="2163337" y="1265515"/>
            <a:ext cx="459992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s-CL" dirty="0">
                <a:solidFill>
                  <a:schemeClr val="bg1"/>
                </a:solidFill>
              </a:rPr>
              <a:t>Registro a la plataforma de manera automatizada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s-CL" dirty="0">
                <a:solidFill>
                  <a:schemeClr val="bg1"/>
                </a:solidFill>
              </a:rPr>
              <a:t>Vinculación de credenciales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s-CL" dirty="0">
                <a:solidFill>
                  <a:schemeClr val="bg1"/>
                </a:solidFill>
              </a:rPr>
              <a:t> Descarga automáticamente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s-CL" dirty="0">
                <a:solidFill>
                  <a:schemeClr val="bg1"/>
                </a:solidFill>
              </a:rPr>
              <a:t>Clasificar factura automáticamente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s-CL" dirty="0">
                <a:solidFill>
                  <a:schemeClr val="bg1"/>
                </a:solidFill>
              </a:rPr>
              <a:t>Ver categoría sugerida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s-CL" dirty="0">
                <a:solidFill>
                  <a:schemeClr val="bg1"/>
                </a:solidFill>
              </a:rPr>
              <a:t>Respaldar facturas automáticamente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s-CL" dirty="0">
                <a:solidFill>
                  <a:schemeClr val="bg1"/>
                </a:solidFill>
              </a:rPr>
              <a:t>Vinculación con el ERP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s-CL" dirty="0">
                <a:solidFill>
                  <a:schemeClr val="bg1"/>
                </a:solidFill>
              </a:rPr>
              <a:t>Subida automatizada de facturas al ERP</a:t>
            </a:r>
          </a:p>
          <a:p>
            <a:pPr marL="285750" indent="-285750">
              <a:buFontTx/>
              <a:buChar char="-"/>
            </a:pPr>
            <a:endParaRPr lang="es-CL" sz="36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s-CL" dirty="0"/>
          </a:p>
          <a:p>
            <a:pPr marL="285750" indent="-285750">
              <a:buFontTx/>
              <a:buChar char="-"/>
            </a:pPr>
            <a:endParaRPr lang="es-CL" dirty="0"/>
          </a:p>
          <a:p>
            <a:pPr marL="285750" indent="-285750">
              <a:buFontTx/>
              <a:buChar char="-"/>
            </a:pPr>
            <a:endParaRPr lang="es-ES" dirty="0"/>
          </a:p>
        </p:txBody>
      </p:sp>
      <p:pic>
        <p:nvPicPr>
          <p:cNvPr id="6" name="Picture 2" descr="DUOC UC – Eximius Producciones – Activaciones – BTL – Stand – Eventos">
            <a:extLst>
              <a:ext uri="{FF2B5EF4-FFF2-40B4-BE49-F238E27FC236}">
                <a16:creationId xmlns:a16="http://schemas.microsoft.com/office/drawing/2014/main" id="{366EB082-55B2-91D2-DBE5-F6AF890CB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233" y="-36154"/>
            <a:ext cx="1879767" cy="68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997972" y="487932"/>
            <a:ext cx="6822749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-MX" dirty="0"/>
              <a:t>Obstáculos presentados durante el desarrollo</a:t>
            </a:r>
          </a:p>
        </p:txBody>
      </p:sp>
      <p:cxnSp>
        <p:nvCxnSpPr>
          <p:cNvPr id="1998" name="Google Shape;1998;p57"/>
          <p:cNvCxnSpPr/>
          <p:nvPr/>
        </p:nvCxnSpPr>
        <p:spPr>
          <a:xfrm>
            <a:off x="178708" y="37685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8662A37C-9F76-F1B7-772D-68297764D23D}"/>
              </a:ext>
            </a:extLst>
          </p:cNvPr>
          <p:cNvSpPr txBox="1"/>
          <p:nvPr/>
        </p:nvSpPr>
        <p:spPr>
          <a:xfrm>
            <a:off x="178708" y="12461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tx2"/>
                </a:solidFill>
              </a:rPr>
              <a:t>PROYECTO “Agente AI contable”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BEEDA5A-C4C2-37AA-97E3-F0C52D88A8C9}"/>
              </a:ext>
            </a:extLst>
          </p:cNvPr>
          <p:cNvSpPr txBox="1"/>
          <p:nvPr/>
        </p:nvSpPr>
        <p:spPr>
          <a:xfrm>
            <a:off x="2114188" y="1729239"/>
            <a:ext cx="527304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s-CL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Importar archivos de factura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s-CL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Editar clasificación de factura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s-CL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Generar reportes consolidados del periodo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s-CL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Conexión con el ERP</a:t>
            </a:r>
          </a:p>
          <a:p>
            <a:pPr>
              <a:lnSpc>
                <a:spcPct val="150000"/>
              </a:lnSpc>
            </a:pPr>
            <a:endParaRPr lang="es-CL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s-CL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s-ES" dirty="0"/>
          </a:p>
        </p:txBody>
      </p:sp>
      <p:pic>
        <p:nvPicPr>
          <p:cNvPr id="14" name="Picture 2" descr="DUOC UC – Eximius Producciones – Activaciones – BTL – Stand – Eventos">
            <a:extLst>
              <a:ext uri="{FF2B5EF4-FFF2-40B4-BE49-F238E27FC236}">
                <a16:creationId xmlns:a16="http://schemas.microsoft.com/office/drawing/2014/main" id="{513F4482-4176-46AC-80AF-3922A4933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233" y="-8501"/>
            <a:ext cx="1879767" cy="68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>
            <a:spLocks noGrp="1"/>
          </p:cNvSpPr>
          <p:nvPr>
            <p:ph type="title"/>
          </p:nvPr>
        </p:nvSpPr>
        <p:spPr>
          <a:xfrm>
            <a:off x="624469" y="2019274"/>
            <a:ext cx="4943707" cy="12591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-MX" dirty="0"/>
              <a:t>PREGUNTAS DE LA COMISIÓN</a:t>
            </a:r>
          </a:p>
        </p:txBody>
      </p:sp>
      <p:cxnSp>
        <p:nvCxnSpPr>
          <p:cNvPr id="2192" name="Google Shape;2192;p70"/>
          <p:cNvCxnSpPr/>
          <p:nvPr/>
        </p:nvCxnSpPr>
        <p:spPr>
          <a:xfrm>
            <a:off x="223313" y="391720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F83B02C0-BCE3-2580-632C-1A8C0AAAC348}"/>
              </a:ext>
            </a:extLst>
          </p:cNvPr>
          <p:cNvSpPr txBox="1"/>
          <p:nvPr/>
        </p:nvSpPr>
        <p:spPr>
          <a:xfrm>
            <a:off x="159834" y="13604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tx2"/>
                </a:solidFill>
              </a:rPr>
              <a:t>PROYECTO “Agente AI contable”</a:t>
            </a:r>
          </a:p>
        </p:txBody>
      </p:sp>
      <p:pic>
        <p:nvPicPr>
          <p:cNvPr id="8" name="Picture 2" descr="DUOC UC – Eximius Producciones – Activaciones – BTL – Stand – Eventos">
            <a:extLst>
              <a:ext uri="{FF2B5EF4-FFF2-40B4-BE49-F238E27FC236}">
                <a16:creationId xmlns:a16="http://schemas.microsoft.com/office/drawing/2014/main" id="{DC343E6E-EAD7-0123-0EDC-72C0320AD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233" y="-51845"/>
            <a:ext cx="1879767" cy="68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-110612" y="2390982"/>
            <a:ext cx="4057246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-MX" dirty="0">
                <a:solidFill>
                  <a:schemeClr val="accent4"/>
                </a:solidFill>
              </a:rPr>
              <a:t>INTEGRANTES DEL PROYECTO</a:t>
            </a:r>
            <a:endParaRPr lang="es-CL" dirty="0">
              <a:solidFill>
                <a:schemeClr val="accent4"/>
              </a:solidFill>
            </a:endParaRPr>
          </a:p>
        </p:txBody>
      </p:sp>
      <p:cxnSp>
        <p:nvCxnSpPr>
          <p:cNvPr id="172" name="Google Shape;172;p39"/>
          <p:cNvCxnSpPr/>
          <p:nvPr/>
        </p:nvCxnSpPr>
        <p:spPr>
          <a:xfrm>
            <a:off x="201009" y="406588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8" name="Grupo 7">
            <a:extLst>
              <a:ext uri="{FF2B5EF4-FFF2-40B4-BE49-F238E27FC236}">
                <a16:creationId xmlns:a16="http://schemas.microsoft.com/office/drawing/2014/main" id="{7F8DCED8-B28A-9AE3-F2F2-E863FDC41C7E}"/>
              </a:ext>
            </a:extLst>
          </p:cNvPr>
          <p:cNvGrpSpPr/>
          <p:nvPr/>
        </p:nvGrpSpPr>
        <p:grpSpPr>
          <a:xfrm>
            <a:off x="4780154" y="1333307"/>
            <a:ext cx="2988527" cy="973352"/>
            <a:chOff x="0" y="-300158"/>
            <a:chExt cx="9144000" cy="3129752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8EC6721C-F047-A50C-4721-45F13A4F2022}"/>
                </a:ext>
              </a:extLst>
            </p:cNvPr>
            <p:cNvSpPr/>
            <p:nvPr/>
          </p:nvSpPr>
          <p:spPr>
            <a:xfrm>
              <a:off x="0" y="0"/>
              <a:ext cx="9144000" cy="282959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10" name="Rectángulo: esquinas redondeadas 4">
              <a:extLst>
                <a:ext uri="{FF2B5EF4-FFF2-40B4-BE49-F238E27FC236}">
                  <a16:creationId xmlns:a16="http://schemas.microsoft.com/office/drawing/2014/main" id="{6315B5C9-9CEA-F71A-858E-B4074B8DB1C1}"/>
                </a:ext>
              </a:extLst>
            </p:cNvPr>
            <p:cNvSpPr txBox="1"/>
            <p:nvPr/>
          </p:nvSpPr>
          <p:spPr>
            <a:xfrm>
              <a:off x="888929" y="-300158"/>
              <a:ext cx="7892952" cy="28295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247650" numCol="1" spcCol="1270" anchor="t" anchorCtr="0">
              <a:noAutofit/>
            </a:bodyPr>
            <a:lstStyle/>
            <a:p>
              <a:pPr marL="0" lvl="0" indent="0" algn="l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CL" sz="2000" kern="1200" dirty="0">
                  <a:solidFill>
                    <a:schemeClr val="tx1"/>
                  </a:solidFill>
                </a:rPr>
                <a:t>Antonio Loza </a:t>
              </a:r>
            </a:p>
            <a:p>
              <a:pPr marL="285750" lvl="1" indent="-285750" algn="l" defTabSz="2266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s-CL" sz="2000" kern="1200" dirty="0">
                  <a:solidFill>
                    <a:schemeClr val="tx1"/>
                  </a:solidFill>
                </a:rPr>
                <a:t>Product Owner</a:t>
              </a: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740216F5-40DD-CE7B-854E-0C0B038CF74F}"/>
              </a:ext>
            </a:extLst>
          </p:cNvPr>
          <p:cNvGrpSpPr/>
          <p:nvPr/>
        </p:nvGrpSpPr>
        <p:grpSpPr>
          <a:xfrm>
            <a:off x="4780154" y="2719968"/>
            <a:ext cx="2988527" cy="1074714"/>
            <a:chOff x="0" y="2713299"/>
            <a:chExt cx="9144000" cy="3230300"/>
          </a:xfrm>
        </p:grpSpPr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8A135159-EA39-279C-B7ED-44782CE4A1F4}"/>
                </a:ext>
              </a:extLst>
            </p:cNvPr>
            <p:cNvSpPr/>
            <p:nvPr/>
          </p:nvSpPr>
          <p:spPr>
            <a:xfrm>
              <a:off x="0" y="3114005"/>
              <a:ext cx="9144000" cy="282959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13" name="Rectángulo: esquinas redondeadas 4">
              <a:extLst>
                <a:ext uri="{FF2B5EF4-FFF2-40B4-BE49-F238E27FC236}">
                  <a16:creationId xmlns:a16="http://schemas.microsoft.com/office/drawing/2014/main" id="{B838FAAC-4553-7C69-2358-4D1B83B6BB30}"/>
                </a:ext>
              </a:extLst>
            </p:cNvPr>
            <p:cNvSpPr txBox="1"/>
            <p:nvPr/>
          </p:nvSpPr>
          <p:spPr>
            <a:xfrm>
              <a:off x="839787" y="2713299"/>
              <a:ext cx="7942094" cy="28295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247650" numCol="1" spcCol="1270" anchor="t" anchorCtr="0">
              <a:noAutofit/>
            </a:bodyPr>
            <a:lstStyle/>
            <a:p>
              <a:pPr marL="0" lvl="0" indent="0" algn="l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CL" sz="2000" kern="1200" dirty="0">
                  <a:solidFill>
                    <a:schemeClr val="tx1"/>
                  </a:solidFill>
                </a:rPr>
                <a:t>Leandro Marcelo</a:t>
              </a:r>
            </a:p>
            <a:p>
              <a:pPr marL="285750" lvl="1" indent="-285750" algn="l" defTabSz="2266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s-CL" sz="2000" kern="1200" dirty="0">
                  <a:solidFill>
                    <a:schemeClr val="tx1"/>
                  </a:solidFill>
                </a:rPr>
                <a:t>Scrum master</a:t>
              </a:r>
            </a:p>
          </p:txBody>
        </p:sp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CA5560A-496C-0E3B-1101-0D32BC1C9C03}"/>
              </a:ext>
            </a:extLst>
          </p:cNvPr>
          <p:cNvSpPr txBox="1"/>
          <p:nvPr/>
        </p:nvSpPr>
        <p:spPr>
          <a:xfrm>
            <a:off x="201009" y="126682"/>
            <a:ext cx="46797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accent4"/>
                </a:solidFill>
              </a:rPr>
              <a:t>PROYECTO “Agente AI contable”</a:t>
            </a:r>
          </a:p>
        </p:txBody>
      </p:sp>
      <p:pic>
        <p:nvPicPr>
          <p:cNvPr id="17" name="Picture 2" descr="DUOC UC – Eximius Producciones – Activaciones – BTL – Stand – Eventos">
            <a:extLst>
              <a:ext uri="{FF2B5EF4-FFF2-40B4-BE49-F238E27FC236}">
                <a16:creationId xmlns:a16="http://schemas.microsoft.com/office/drawing/2014/main" id="{A6581180-9F37-58DC-E182-0AD5487E1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233" y="-82191"/>
            <a:ext cx="1879767" cy="68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7" name="Google Shape;187;p40"/>
          <p:cNvCxnSpPr>
            <a:cxnSpLocks/>
          </p:cNvCxnSpPr>
          <p:nvPr/>
        </p:nvCxnSpPr>
        <p:spPr>
          <a:xfrm>
            <a:off x="0" y="390257"/>
            <a:ext cx="242845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577CE9E-3CCB-531C-44F1-449E8EE3B069}"/>
              </a:ext>
            </a:extLst>
          </p:cNvPr>
          <p:cNvSpPr txBox="1"/>
          <p:nvPr/>
        </p:nvSpPr>
        <p:spPr>
          <a:xfrm>
            <a:off x="-29736" y="123403"/>
            <a:ext cx="46017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PROYECTO “Agente AI contable”</a:t>
            </a:r>
          </a:p>
        </p:txBody>
      </p:sp>
      <p:sp>
        <p:nvSpPr>
          <p:cNvPr id="23" name="TextBox 4">
            <a:extLst>
              <a:ext uri="{FF2B5EF4-FFF2-40B4-BE49-F238E27FC236}">
                <a16:creationId xmlns:a16="http://schemas.microsoft.com/office/drawing/2014/main" id="{AACA2EAD-BB2A-C498-11CF-135B33175EE8}"/>
              </a:ext>
            </a:extLst>
          </p:cNvPr>
          <p:cNvSpPr txBox="1"/>
          <p:nvPr/>
        </p:nvSpPr>
        <p:spPr>
          <a:xfrm>
            <a:off x="-1217736" y="531425"/>
            <a:ext cx="11430788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s-MX" sz="2400" dirty="0">
                <a:solidFill>
                  <a:schemeClr val="accent4"/>
                </a:solidFill>
              </a:rPr>
              <a:t>DESCRIPCIÓN DEL PROYECTO</a:t>
            </a:r>
            <a:endParaRPr lang="es-CL" sz="2400" dirty="0">
              <a:solidFill>
                <a:schemeClr val="accent4"/>
              </a:solidFill>
            </a:endParaRP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B2F72980-201F-F735-9240-67DF062165CD}"/>
              </a:ext>
            </a:extLst>
          </p:cNvPr>
          <p:cNvSpPr/>
          <p:nvPr/>
        </p:nvSpPr>
        <p:spPr>
          <a:xfrm>
            <a:off x="364799" y="967477"/>
            <a:ext cx="3173854" cy="3329460"/>
          </a:xfrm>
          <a:prstGeom prst="roundRect">
            <a:avLst>
              <a:gd name="adj" fmla="val 1090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lvl="0" algn="ctr"/>
            <a:r>
              <a:rPr lang="es-MX" sz="1600" u="sng" dirty="0"/>
              <a:t>Problema o dolor</a:t>
            </a:r>
          </a:p>
          <a:p>
            <a:pPr lvl="0" algn="ctr"/>
            <a:endParaRPr lang="es-MX" sz="1600" u="sng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ES" dirty="0"/>
              <a:t>Proceso manual de descarga y registro de facturas, lento y con errores.</a:t>
            </a:r>
            <a:br>
              <a:rPr lang="es-ES" dirty="0"/>
            </a:br>
            <a:endParaRPr lang="es-E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ES" dirty="0"/>
              <a:t>Las PYMES no cuentan con herramientas accesibles para integrar facturas tributarias.</a:t>
            </a:r>
          </a:p>
          <a:p>
            <a:pPr fontAlgn="base"/>
            <a:endParaRPr lang="es-E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ES" dirty="0"/>
              <a:t>El registro contable manual limita productividad y retrasa decisiones financieras.</a:t>
            </a:r>
          </a:p>
          <a:p>
            <a:pPr lvl="0" algn="ctr"/>
            <a:endParaRPr lang="es-CL" sz="1800" u="sng" dirty="0"/>
          </a:p>
        </p:txBody>
      </p:sp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4FDA4822-E4ED-D955-A1F0-E952EC2F8EBF}"/>
              </a:ext>
            </a:extLst>
          </p:cNvPr>
          <p:cNvSpPr/>
          <p:nvPr/>
        </p:nvSpPr>
        <p:spPr>
          <a:xfrm>
            <a:off x="4001729" y="2041895"/>
            <a:ext cx="1140542" cy="757084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CDFEE379-DCEB-2B5E-0380-733261DB99C9}"/>
              </a:ext>
            </a:extLst>
          </p:cNvPr>
          <p:cNvSpPr/>
          <p:nvPr/>
        </p:nvSpPr>
        <p:spPr>
          <a:xfrm>
            <a:off x="5428600" y="967478"/>
            <a:ext cx="3173854" cy="3329459"/>
          </a:xfrm>
          <a:prstGeom prst="roundRect">
            <a:avLst>
              <a:gd name="adj" fmla="val 10901"/>
            </a:avLst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lvl="0" algn="ctr"/>
            <a:r>
              <a:rPr lang="es-MX" u="sng" dirty="0"/>
              <a:t>Propuesta de solución</a:t>
            </a:r>
          </a:p>
          <a:p>
            <a:pPr lvl="0" algn="ctr"/>
            <a:endParaRPr lang="es-MX" u="sng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ES" dirty="0"/>
              <a:t>Agente AI que automatiza la descarga y registro en el sistema contable.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ES" dirty="0"/>
              <a:t>MVP que extrae y clasifica facturas automáticamente con bots y IA.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ES" dirty="0"/>
              <a:t>Sistema automatizado con IA/ML que procesa y registra facturas en minutos.</a:t>
            </a:r>
          </a:p>
          <a:p>
            <a:br>
              <a:rPr lang="es-ES" dirty="0"/>
            </a:br>
            <a:endParaRPr lang="es-CL" dirty="0"/>
          </a:p>
        </p:txBody>
      </p:sp>
      <p:pic>
        <p:nvPicPr>
          <p:cNvPr id="28" name="Picture 2" descr="DUOC UC – Eximius Producciones – Activaciones – BTL – Stand – Eventos">
            <a:extLst>
              <a:ext uri="{FF2B5EF4-FFF2-40B4-BE49-F238E27FC236}">
                <a16:creationId xmlns:a16="http://schemas.microsoft.com/office/drawing/2014/main" id="{E9DC8C03-9FC2-4446-1143-1BC2AD04D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233" y="-45794"/>
            <a:ext cx="1879767" cy="68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2231960" y="335001"/>
            <a:ext cx="468008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MX" sz="2400" dirty="0">
                <a:solidFill>
                  <a:schemeClr val="bg1"/>
                </a:solidFill>
              </a:rPr>
              <a:t>Objetivo General</a:t>
            </a:r>
            <a:endParaRPr lang="es-CL" sz="2400" dirty="0">
              <a:solidFill>
                <a:schemeClr val="bg1"/>
              </a:solidFill>
            </a:endParaRP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E4BD47A5-89B6-6D5F-AE73-2B3371110F80}"/>
              </a:ext>
            </a:extLst>
          </p:cNvPr>
          <p:cNvSpPr/>
          <p:nvPr/>
        </p:nvSpPr>
        <p:spPr>
          <a:xfrm>
            <a:off x="1137423" y="979701"/>
            <a:ext cx="6988099" cy="86116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Automatizar la descarga, procesamiento, clasificación contable y carga de facturas de la SUNAT en Concar CB</a:t>
            </a:r>
            <a:r>
              <a:rPr lang="es-ES" sz="1800" dirty="0"/>
              <a:t>.</a:t>
            </a:r>
            <a:endParaRPr lang="es-CL" sz="1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460E5B1-0A92-E1E8-C394-57E457651925}"/>
              </a:ext>
            </a:extLst>
          </p:cNvPr>
          <p:cNvSpPr txBox="1"/>
          <p:nvPr/>
        </p:nvSpPr>
        <p:spPr>
          <a:xfrm>
            <a:off x="-1524000" y="215959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Montserrat ExtraBold" panose="00000900000000000000" pitchFamily="2" charset="0"/>
              </a:rPr>
              <a:t>Objetivos Específicos</a:t>
            </a:r>
            <a:endParaRPr lang="es-CL" sz="24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CDFC3EFB-9905-52A0-61DD-30D999EE2DDD}"/>
              </a:ext>
            </a:extLst>
          </p:cNvPr>
          <p:cNvSpPr/>
          <p:nvPr/>
        </p:nvSpPr>
        <p:spPr>
          <a:xfrm>
            <a:off x="403861" y="2621255"/>
            <a:ext cx="8077200" cy="241556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>
              <a:lnSpc>
                <a:spcPct val="150000"/>
              </a:lnSpc>
            </a:pPr>
            <a:r>
              <a:rPr lang="es-ES" sz="1600" b="1" dirty="0"/>
              <a:t>Reducir en un 30%</a:t>
            </a:r>
            <a:r>
              <a:rPr lang="es-ES" sz="1600" dirty="0"/>
              <a:t> el tiempo de registro manual de facturas.</a:t>
            </a:r>
          </a:p>
          <a:p>
            <a:pPr fontAlgn="base">
              <a:lnSpc>
                <a:spcPct val="150000"/>
              </a:lnSpc>
            </a:pPr>
            <a:r>
              <a:rPr lang="es-ES" sz="1600" b="1" dirty="0"/>
              <a:t>Disminuir en un 40%</a:t>
            </a:r>
            <a:r>
              <a:rPr lang="es-ES" sz="1600" dirty="0"/>
              <a:t> los errores humanos en la clasificación contable.</a:t>
            </a:r>
          </a:p>
          <a:p>
            <a:pPr fontAlgn="base">
              <a:lnSpc>
                <a:spcPct val="150000"/>
              </a:lnSpc>
            </a:pPr>
            <a:r>
              <a:rPr lang="es-ES" sz="1600" b="1" dirty="0"/>
              <a:t>Automatizar el 80%</a:t>
            </a:r>
            <a:r>
              <a:rPr lang="es-ES" sz="1600" dirty="0"/>
              <a:t> de las facturas procesadas por periodo.</a:t>
            </a:r>
          </a:p>
          <a:p>
            <a:pPr fontAlgn="base">
              <a:lnSpc>
                <a:spcPct val="150000"/>
              </a:lnSpc>
            </a:pPr>
            <a:r>
              <a:rPr lang="es-ES" sz="1600" b="1" dirty="0"/>
              <a:t>Mejorar la trazabilidad</a:t>
            </a:r>
            <a:r>
              <a:rPr lang="es-ES" sz="1600" dirty="0"/>
              <a:t> del proceso con reportes y auditoría automática.</a:t>
            </a:r>
          </a:p>
          <a:p>
            <a:pPr fontAlgn="base">
              <a:lnSpc>
                <a:spcPct val="150000"/>
              </a:lnSpc>
            </a:pPr>
            <a:r>
              <a:rPr lang="es-ES" sz="1600" b="1" dirty="0"/>
              <a:t>Optimizar la conciliación</a:t>
            </a:r>
            <a:r>
              <a:rPr lang="es-ES" sz="1600" dirty="0"/>
              <a:t> contable reduciendo duplicados en al menos un 90%.</a:t>
            </a:r>
          </a:p>
          <a:p>
            <a:pPr>
              <a:lnSpc>
                <a:spcPct val="150000"/>
              </a:lnSpc>
            </a:pPr>
            <a:r>
              <a:rPr lang="es-ES" sz="1600" b="1" dirty="0"/>
              <a:t>Agilizar la carga a Concar CB</a:t>
            </a:r>
            <a:r>
              <a:rPr lang="es-ES" sz="1600" dirty="0"/>
              <a:t>, permitiendo integración directa sin reprocesos.</a:t>
            </a:r>
            <a:endParaRPr lang="es-CL" sz="16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5C3CCF4-E305-1055-D11B-3B2234AEBE3B}"/>
              </a:ext>
            </a:extLst>
          </p:cNvPr>
          <p:cNvSpPr txBox="1"/>
          <p:nvPr/>
        </p:nvSpPr>
        <p:spPr>
          <a:xfrm>
            <a:off x="0" y="7656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tx2"/>
                </a:solidFill>
              </a:rPr>
              <a:t>PROYECTO “Agente AI contable”</a:t>
            </a:r>
          </a:p>
        </p:txBody>
      </p:sp>
      <p:cxnSp>
        <p:nvCxnSpPr>
          <p:cNvPr id="10" name="Google Shape;187;p40">
            <a:extLst>
              <a:ext uri="{FF2B5EF4-FFF2-40B4-BE49-F238E27FC236}">
                <a16:creationId xmlns:a16="http://schemas.microsoft.com/office/drawing/2014/main" id="{3A5E9780-F073-7DE4-6543-C2CD59FEE98D}"/>
              </a:ext>
            </a:extLst>
          </p:cNvPr>
          <p:cNvCxnSpPr>
            <a:cxnSpLocks/>
          </p:cNvCxnSpPr>
          <p:nvPr/>
        </p:nvCxnSpPr>
        <p:spPr>
          <a:xfrm>
            <a:off x="0" y="335001"/>
            <a:ext cx="273558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3" name="Picture 2" descr="DUOC UC – Eximius Producciones – Activaciones – BTL – Stand – Eventos">
            <a:extLst>
              <a:ext uri="{FF2B5EF4-FFF2-40B4-BE49-F238E27FC236}">
                <a16:creationId xmlns:a16="http://schemas.microsoft.com/office/drawing/2014/main" id="{528C9965-0156-E3AC-86B5-E4611D611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233" y="0"/>
            <a:ext cx="1879767" cy="68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788019" y="662096"/>
            <a:ext cx="1903141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 dirty="0"/>
              <a:t>Alcance</a:t>
            </a:r>
            <a:endParaRPr sz="2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1DE83DB-F7EB-25CC-1084-F12AB2ECE068}"/>
              </a:ext>
            </a:extLst>
          </p:cNvPr>
          <p:cNvSpPr txBox="1"/>
          <p:nvPr/>
        </p:nvSpPr>
        <p:spPr>
          <a:xfrm>
            <a:off x="-315951" y="1211912"/>
            <a:ext cx="4757853" cy="231967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Descargar facturas electrónicas desde la SUNAT.</a:t>
            </a:r>
            <a:endParaRPr lang="es-ES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Procesar y estandarizar los comprobantes (XML/PDF).</a:t>
            </a:r>
            <a:endParaRPr lang="es-ES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Extraer datos clave de cada factura.</a:t>
            </a:r>
            <a:endParaRPr lang="es-ES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Clasificar comprobantes según el plan contable.</a:t>
            </a:r>
            <a:endParaRPr lang="es-ES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Validar montos y reglas de negocio.</a:t>
            </a:r>
            <a:endParaRPr lang="es-ES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Generar asientos y cargarlos en Concar CB.</a:t>
            </a:r>
            <a:endParaRPr lang="es-ES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Registrar trazabilidad y reportes del proceso.</a:t>
            </a:r>
            <a:endParaRPr lang="es-ES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" name="Google Shape;187;p40">
            <a:extLst>
              <a:ext uri="{FF2B5EF4-FFF2-40B4-BE49-F238E27FC236}">
                <a16:creationId xmlns:a16="http://schemas.microsoft.com/office/drawing/2014/main" id="{92C22226-D7FE-6711-D2D9-05A1F8A3E4B3}"/>
              </a:ext>
            </a:extLst>
          </p:cNvPr>
          <p:cNvCxnSpPr>
            <a:cxnSpLocks/>
          </p:cNvCxnSpPr>
          <p:nvPr/>
        </p:nvCxnSpPr>
        <p:spPr>
          <a:xfrm>
            <a:off x="0" y="390257"/>
            <a:ext cx="246070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B33D1D29-F3ED-6A02-8803-77D1EE2C3D8E}"/>
              </a:ext>
            </a:extLst>
          </p:cNvPr>
          <p:cNvSpPr txBox="1"/>
          <p:nvPr/>
        </p:nvSpPr>
        <p:spPr>
          <a:xfrm>
            <a:off x="-29736" y="93258"/>
            <a:ext cx="46017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tx2"/>
                </a:solidFill>
              </a:rPr>
              <a:t>PROYECTO “Agente AI contable”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30C71F4-ABF6-EE95-AABA-CF3819991544}"/>
              </a:ext>
            </a:extLst>
          </p:cNvPr>
          <p:cNvSpPr txBox="1"/>
          <p:nvPr/>
        </p:nvSpPr>
        <p:spPr>
          <a:xfrm>
            <a:off x="5261160" y="726686"/>
            <a:ext cx="39809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000" dirty="0">
                <a:solidFill>
                  <a:schemeClr val="bg1"/>
                </a:solidFill>
                <a:latin typeface="Montserrat ExtraBold" panose="00000900000000000000" pitchFamily="2" charset="0"/>
              </a:rPr>
              <a:t>Limitaciones del proyecto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776A603-94B0-55E2-EDBA-779C49179449}"/>
              </a:ext>
            </a:extLst>
          </p:cNvPr>
          <p:cNvSpPr txBox="1"/>
          <p:nvPr/>
        </p:nvSpPr>
        <p:spPr>
          <a:xfrm>
            <a:off x="4757853" y="1269789"/>
            <a:ext cx="4207727" cy="226850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98653" algn="r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Dependencia del portal SUNAT y posibles cambios en su funcionamiento.</a:t>
            </a:r>
            <a:endParaRPr lang="es-ES" sz="16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98653" algn="r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/>
                </a:solidFill>
              </a:rPr>
              <a:t>Precisión del modelo condicionada a la calidad de los datos de entrenamiento.</a:t>
            </a:r>
          </a:p>
          <a:p>
            <a:pPr marL="398653" algn="r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Posibles retrasos en la retroalimentación de los clientes piloto.</a:t>
            </a:r>
            <a:endParaRPr lang="es-ES" sz="16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Picture 2" descr="DUOC UC – Eximius Producciones – Activaciones – BTL – Stand – Eventos">
            <a:extLst>
              <a:ext uri="{FF2B5EF4-FFF2-40B4-BE49-F238E27FC236}">
                <a16:creationId xmlns:a16="http://schemas.microsoft.com/office/drawing/2014/main" id="{251A5AA9-60B9-66EE-AAAD-E3E9A1D1C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380" y="-99858"/>
            <a:ext cx="1879767" cy="68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1621142" y="1115122"/>
            <a:ext cx="6028595" cy="70984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s-MX" sz="2000" dirty="0">
                <a:solidFill>
                  <a:schemeClr val="bg1"/>
                </a:solidFill>
              </a:rPr>
              <a:t>Metodología de trabajo para el desarrollo del proyecto</a:t>
            </a:r>
            <a:endParaRPr lang="es-CL" sz="2000" dirty="0">
              <a:solidFill>
                <a:schemeClr val="bg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74B0627-B1E0-B26D-D395-991A8FEBEBC4}"/>
              </a:ext>
            </a:extLst>
          </p:cNvPr>
          <p:cNvSpPr txBox="1"/>
          <p:nvPr/>
        </p:nvSpPr>
        <p:spPr>
          <a:xfrm>
            <a:off x="605882" y="1943225"/>
            <a:ext cx="8248186" cy="252376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CL" sz="1600" dirty="0">
                <a:solidFill>
                  <a:schemeClr val="bg1"/>
                </a:solidFill>
              </a:rPr>
              <a:t>La metodología aplicada para este proyecto es la metodología ágil, el proyecto tiene un plazo de desarrollo máximo de 10 semanas.</a:t>
            </a:r>
          </a:p>
          <a:p>
            <a:endParaRPr lang="es-CL" sz="1600" dirty="0">
              <a:solidFill>
                <a:schemeClr val="bg1"/>
              </a:solidFill>
            </a:endParaRPr>
          </a:p>
          <a:p>
            <a:r>
              <a:rPr lang="es-CL" sz="1600" dirty="0">
                <a:solidFill>
                  <a:schemeClr val="bg1"/>
                </a:solidFill>
              </a:rPr>
              <a:t>Para así mismo se planificaron 2 releases las cuales son las siguientes:</a:t>
            </a:r>
            <a:br>
              <a:rPr lang="es-CL" sz="1600" dirty="0">
                <a:solidFill>
                  <a:schemeClr val="bg1"/>
                </a:solidFill>
              </a:rPr>
            </a:br>
            <a:br>
              <a:rPr lang="es-CL" sz="1600" dirty="0">
                <a:solidFill>
                  <a:schemeClr val="bg1"/>
                </a:solidFill>
              </a:rPr>
            </a:br>
            <a:r>
              <a:rPr lang="es-CL" sz="1600" dirty="0">
                <a:solidFill>
                  <a:schemeClr val="bg1"/>
                </a:solidFill>
              </a:rPr>
              <a:t>Release 1: registro automatizado, descarga de manera automatizada para facturas (PDF Y XML) y clasificación de factura</a:t>
            </a:r>
          </a:p>
          <a:p>
            <a:endParaRPr lang="es-CL" sz="1600" dirty="0">
              <a:solidFill>
                <a:schemeClr val="bg1"/>
              </a:solidFill>
            </a:endParaRPr>
          </a:p>
          <a:p>
            <a:r>
              <a:rPr lang="es-CL" sz="1600" dirty="0">
                <a:solidFill>
                  <a:schemeClr val="bg1"/>
                </a:solidFill>
              </a:rPr>
              <a:t>Release 2: Subida de facturas clasificadas al ERP y al CONCAR </a:t>
            </a:r>
            <a:r>
              <a:rPr lang="es-CL" sz="1600" dirty="0" err="1">
                <a:solidFill>
                  <a:schemeClr val="bg1"/>
                </a:solidFill>
              </a:rPr>
              <a:t>cb</a:t>
            </a:r>
            <a:endParaRPr lang="es-CL" sz="1600" dirty="0">
              <a:solidFill>
                <a:schemeClr val="bg1"/>
              </a:solidFill>
            </a:endParaRPr>
          </a:p>
          <a:p>
            <a:endParaRPr lang="es-ES" dirty="0"/>
          </a:p>
        </p:txBody>
      </p:sp>
      <p:cxnSp>
        <p:nvCxnSpPr>
          <p:cNvPr id="8" name="Google Shape;187;p40">
            <a:extLst>
              <a:ext uri="{FF2B5EF4-FFF2-40B4-BE49-F238E27FC236}">
                <a16:creationId xmlns:a16="http://schemas.microsoft.com/office/drawing/2014/main" id="{F5697D3E-20D0-876B-6477-9BFCC4266937}"/>
              </a:ext>
            </a:extLst>
          </p:cNvPr>
          <p:cNvCxnSpPr>
            <a:cxnSpLocks/>
          </p:cNvCxnSpPr>
          <p:nvPr/>
        </p:nvCxnSpPr>
        <p:spPr>
          <a:xfrm>
            <a:off x="0" y="390257"/>
            <a:ext cx="270602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FBA1402C-D9E6-BFEC-BA5D-B79CA08D3F76}"/>
              </a:ext>
            </a:extLst>
          </p:cNvPr>
          <p:cNvSpPr txBox="1"/>
          <p:nvPr/>
        </p:nvSpPr>
        <p:spPr>
          <a:xfrm>
            <a:off x="-29736" y="153140"/>
            <a:ext cx="46017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tx2"/>
                </a:solidFill>
              </a:rPr>
              <a:t>PROYECTO “Agente AI contable”</a:t>
            </a:r>
          </a:p>
        </p:txBody>
      </p:sp>
      <p:pic>
        <p:nvPicPr>
          <p:cNvPr id="12" name="Picture 2" descr="DUOC UC – Eximius Producciones – Activaciones – BTL – Stand – Eventos">
            <a:extLst>
              <a:ext uri="{FF2B5EF4-FFF2-40B4-BE49-F238E27FC236}">
                <a16:creationId xmlns:a16="http://schemas.microsoft.com/office/drawing/2014/main" id="{2D2040D2-FDA5-3142-0D4D-6254C190E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233" y="-7044"/>
            <a:ext cx="1879767" cy="68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490654" y="475785"/>
            <a:ext cx="7731512" cy="58906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-MX" dirty="0"/>
              <a:t>Release Plan del desarrollo del proyecto</a:t>
            </a:r>
          </a:p>
        </p:txBody>
      </p:sp>
      <p:cxnSp>
        <p:nvCxnSpPr>
          <p:cNvPr id="216" name="Google Shape;216;p44"/>
          <p:cNvCxnSpPr/>
          <p:nvPr/>
        </p:nvCxnSpPr>
        <p:spPr>
          <a:xfrm>
            <a:off x="96933" y="33865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15A752B6-A44C-EC2B-B3A0-E3472CF1527D}"/>
              </a:ext>
            </a:extLst>
          </p:cNvPr>
          <p:cNvSpPr txBox="1"/>
          <p:nvPr/>
        </p:nvSpPr>
        <p:spPr>
          <a:xfrm>
            <a:off x="96933" y="8406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tx2"/>
                </a:solidFill>
              </a:rPr>
              <a:t>PROYECTO “Agente AI contable”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8CAD277-BE03-DD60-56EB-8A0BEE4F0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12" y="1095799"/>
            <a:ext cx="8118087" cy="4047701"/>
          </a:xfrm>
          <a:prstGeom prst="rect">
            <a:avLst/>
          </a:prstGeom>
        </p:spPr>
      </p:pic>
      <p:pic>
        <p:nvPicPr>
          <p:cNvPr id="8" name="Picture 2" descr="DUOC UC – Eximius Producciones – Activaciones – BTL – Stand – Eventos">
            <a:extLst>
              <a:ext uri="{FF2B5EF4-FFF2-40B4-BE49-F238E27FC236}">
                <a16:creationId xmlns:a16="http://schemas.microsoft.com/office/drawing/2014/main" id="{FCA52992-EF85-9BAD-E01F-D3AA6943E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233" y="-17037"/>
            <a:ext cx="1879767" cy="68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1381500" y="435865"/>
            <a:ext cx="4937213" cy="94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-MX" dirty="0"/>
              <a:t>Arquitectura del software</a:t>
            </a:r>
          </a:p>
        </p:txBody>
      </p:sp>
      <p:cxnSp>
        <p:nvCxnSpPr>
          <p:cNvPr id="222" name="Google Shape;222;p45"/>
          <p:cNvCxnSpPr/>
          <p:nvPr/>
        </p:nvCxnSpPr>
        <p:spPr>
          <a:xfrm>
            <a:off x="0" y="332246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6039F4C7-ABAF-CD88-2654-B47A24A49DA6}"/>
              </a:ext>
            </a:extLst>
          </p:cNvPr>
          <p:cNvSpPr txBox="1"/>
          <p:nvPr/>
        </p:nvSpPr>
        <p:spPr>
          <a:xfrm>
            <a:off x="4698" y="64112"/>
            <a:ext cx="46017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tx2"/>
                </a:solidFill>
              </a:rPr>
              <a:t>PROYECTO “Agente AI contable”</a:t>
            </a:r>
          </a:p>
        </p:txBody>
      </p:sp>
      <p:pic>
        <p:nvPicPr>
          <p:cNvPr id="13" name="Picture 2" descr="DUOC UC – Eximius Producciones – Activaciones – BTL – Stand – Eventos">
            <a:extLst>
              <a:ext uri="{FF2B5EF4-FFF2-40B4-BE49-F238E27FC236}">
                <a16:creationId xmlns:a16="http://schemas.microsoft.com/office/drawing/2014/main" id="{DE626D7D-0B5F-C063-C4BB-6470944B4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535" y="30113"/>
            <a:ext cx="1879767" cy="68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CBB3926-9106-F4DB-A6B3-F279499A7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756" y="1086101"/>
            <a:ext cx="7523356" cy="39007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3090430" y="153888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Modelo de Datos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0" y="263039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8C596ABC-427B-AF68-AB91-B9DBFEA9C717}"/>
              </a:ext>
            </a:extLst>
          </p:cNvPr>
          <p:cNvSpPr txBox="1"/>
          <p:nvPr/>
        </p:nvSpPr>
        <p:spPr>
          <a:xfrm>
            <a:off x="-31754" y="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tx2"/>
                </a:solidFill>
              </a:rPr>
              <a:t>PROYECTO “Agente AI contable”</a:t>
            </a:r>
          </a:p>
        </p:txBody>
      </p:sp>
      <p:pic>
        <p:nvPicPr>
          <p:cNvPr id="17" name="Picture 2" descr="DUOC UC – Eximius Producciones – Activaciones – BTL – Stand – Eventos">
            <a:extLst>
              <a:ext uri="{FF2B5EF4-FFF2-40B4-BE49-F238E27FC236}">
                <a16:creationId xmlns:a16="http://schemas.microsoft.com/office/drawing/2014/main" id="{D31D799D-8958-A695-4517-F91CF3E97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326" y="0"/>
            <a:ext cx="1879767" cy="68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30AFED0F-0392-7038-A208-73D071D78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820" y="683552"/>
            <a:ext cx="6943492" cy="4459948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540</Words>
  <Application>Microsoft Office PowerPoint</Application>
  <PresentationFormat>Presentación en pantalla (16:9)</PresentationFormat>
  <Paragraphs>91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Montserrat ExtraBold</vt:lpstr>
      <vt:lpstr>Montserrat</vt:lpstr>
      <vt:lpstr>Arial</vt:lpstr>
      <vt:lpstr>Calibri</vt:lpstr>
      <vt:lpstr>League Spartan</vt:lpstr>
      <vt:lpstr>Futuristic Background by Slidesgo</vt:lpstr>
      <vt:lpstr>PROYECTO “Agente AI contable” PRESENTACIÓN FINAL CAPSTONE</vt:lpstr>
      <vt:lpstr>INTEGRANTES DEL PROYECTO</vt:lpstr>
      <vt:lpstr>Presentación de PowerPoint</vt:lpstr>
      <vt:lpstr>Objetivo General</vt:lpstr>
      <vt:lpstr>Alcance</vt:lpstr>
      <vt:lpstr>Metodología de trabajo para el desarrollo del proyecto</vt:lpstr>
      <vt:lpstr>Release Plan del desarrollo del proyecto</vt:lpstr>
      <vt:lpstr>Arquitectura del software</vt:lpstr>
      <vt:lpstr>Modelo de Datos</vt:lpstr>
      <vt:lpstr>Tecnologías utilizadas</vt:lpstr>
      <vt:lpstr>Demostración del proyecto</vt:lpstr>
      <vt:lpstr>Resultados obtenidos</vt:lpstr>
      <vt:lpstr>Obstáculos presentados durante el desarrollo</vt:lpstr>
      <vt:lpstr>PREGUNTAS DE LA COMISIÓN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antonio loza</dc:creator>
  <cp:lastModifiedBy>antonio loza</cp:lastModifiedBy>
  <cp:revision>3</cp:revision>
  <dcterms:modified xsi:type="dcterms:W3CDTF">2025-12-05T02:15:39Z</dcterms:modified>
</cp:coreProperties>
</file>